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3" autoAdjust="0"/>
    <p:restoredTop sz="77442" autoAdjust="0"/>
  </p:normalViewPr>
  <p:slideViewPr>
    <p:cSldViewPr snapToGrid="0">
      <p:cViewPr>
        <p:scale>
          <a:sx n="80" d="100"/>
          <a:sy n="80" d="100"/>
        </p:scale>
        <p:origin x="-216" y="2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E89164-4910-47F9-A59E-0797DCC381D8}" type="datetimeFigureOut">
              <a:rPr lang="en-US" smtClean="0"/>
              <a:t>3/13/2020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B2F1B-5C68-4027-B446-D3C11A9B21D0}" type="slidenum">
              <a:rPr lang="en-US" smtClean="0"/>
              <a:t>‹#›</a:t>
            </a:fld>
            <a:endParaRPr lang="en-US" dirty="0"/>
          </a:p>
        </p:txBody>
      </p:sp>
    </p:spTree>
    <p:extLst>
      <p:ext uri="{BB962C8B-B14F-4D97-AF65-F5344CB8AC3E}">
        <p14:creationId xmlns:p14="http://schemas.microsoft.com/office/powerpoint/2010/main" val="4203107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will cover</a:t>
            </a:r>
            <a:r>
              <a:rPr lang="en-US" baseline="0" dirty="0" smtClean="0">
                <a:latin typeface="Times New Roman" pitchFamily="18" charset="0"/>
                <a:cs typeface="Times New Roman" pitchFamily="18" charset="0"/>
              </a:rPr>
              <a:t> </a:t>
            </a:r>
            <a:r>
              <a:rPr lang="en-US" sz="1200" b="0" i="0" kern="1200" dirty="0" smtClean="0">
                <a:solidFill>
                  <a:schemeClr val="tx1"/>
                </a:solidFill>
                <a:effectLst/>
                <a:latin typeface="Times New Roman" pitchFamily="18" charset="0"/>
                <a:ea typeface="+mn-ea"/>
                <a:cs typeface="Times New Roman" pitchFamily="18" charset="0"/>
              </a:rPr>
              <a:t>components necessary to undertake security intelligence more so by the Ministry of Health.</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92B2F1B-5C68-4027-B446-D3C11A9B21D0}" type="slidenum">
              <a:rPr lang="en-US" smtClean="0"/>
              <a:t>1</a:t>
            </a:fld>
            <a:endParaRPr lang="en-US" dirty="0"/>
          </a:p>
        </p:txBody>
      </p:sp>
    </p:spTree>
    <p:extLst>
      <p:ext uri="{BB962C8B-B14F-4D97-AF65-F5344CB8AC3E}">
        <p14:creationId xmlns:p14="http://schemas.microsoft.com/office/powerpoint/2010/main" val="4139051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Security intelligence is the gathering, assessing, and responding to data obtained in the organization network that is under possible security coercions in real-time. Therefore, security intelligence plays a critical role in safeguarding patient’s data because cybersecurity threats continue to increase so does healthcare systems. The presentation focuses on how security intelligence operation is done, the steps of carrying out intelligence process, components of security intelligence as well as the benefits security intelligence has in the organization</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With this in place it will be now easier to fully comprehend what security intelligence entails</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as well as the requirements needed in the health ministry.</a:t>
            </a:r>
            <a:endParaRPr lang="en-US" sz="1200" kern="1200" dirty="0">
              <a:solidFill>
                <a:schemeClr val="tx1"/>
              </a:solidFill>
              <a:effectLst/>
              <a:latin typeface="Times New Roman" panose="02020603050405020304" pitchFamily="18" charset="0"/>
              <a:ea typeface="+mn-ea"/>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92B2F1B-5C68-4027-B446-D3C11A9B21D0}" type="slidenum">
              <a:rPr lang="en-US" smtClean="0"/>
              <a:t>2</a:t>
            </a:fld>
            <a:endParaRPr lang="en-US" dirty="0"/>
          </a:p>
        </p:txBody>
      </p:sp>
    </p:spTree>
    <p:extLst>
      <p:ext uri="{BB962C8B-B14F-4D97-AF65-F5344CB8AC3E}">
        <p14:creationId xmlns:p14="http://schemas.microsoft.com/office/powerpoint/2010/main" val="4130840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Security intelligence is guided by several principles that control the functions of regulating and safeguarding security functions and threat identification. Consequently, security intelligence should have knowledge of the operations and activities happening through the network to be able to recognize threats. Another principle followed is the realization of risks earlier through performing exploit examination hence reducing the breaches that may happen. Alternatively, security intelligence is principled by facts through collecting information about the devices in the network and the activities they perform, thus making it easy to realize security occurrences and alerting security analyst.  Similarly, the use of actionable intuition, such as logging into electronic health record systems using data, is not enough; there is a need to use security intelligence such as eye scanning.</a:t>
            </a:r>
          </a:p>
          <a:p>
            <a:endParaRPr lang="en-US" dirty="0"/>
          </a:p>
        </p:txBody>
      </p:sp>
      <p:sp>
        <p:nvSpPr>
          <p:cNvPr id="4" name="Slide Number Placeholder 3"/>
          <p:cNvSpPr>
            <a:spLocks noGrp="1"/>
          </p:cNvSpPr>
          <p:nvPr>
            <p:ph type="sldNum" sz="quarter" idx="5"/>
          </p:nvPr>
        </p:nvSpPr>
        <p:spPr/>
        <p:txBody>
          <a:bodyPr/>
          <a:lstStyle/>
          <a:p>
            <a:fld id="{892B2F1B-5C68-4027-B446-D3C11A9B21D0}" type="slidenum">
              <a:rPr lang="en-US" smtClean="0"/>
              <a:t>3</a:t>
            </a:fld>
            <a:endParaRPr lang="en-US" dirty="0"/>
          </a:p>
        </p:txBody>
      </p:sp>
    </p:spTree>
    <p:extLst>
      <p:ext uri="{BB962C8B-B14F-4D97-AF65-F5344CB8AC3E}">
        <p14:creationId xmlns:p14="http://schemas.microsoft.com/office/powerpoint/2010/main" val="1657611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Besides, security intelligence is not used only in a large organization and healthcare facilities but also in other small healthcare institutions. The problem of threats to patients data is done in all category of a healthcare facility; therefore all healthcare organizations should implement security intelligence because it does not have high cost like other security resolutions which require staffs. Security intelligence also aims at assembling and inspecting health data as much as possible to protect them from attacks. Finally, security intelligence has aimed at eliminating the problem with other platforms when handling large volumes of information through analyzing data in real-time.</a:t>
            </a:r>
          </a:p>
          <a:p>
            <a:endParaRPr lang="en-US" dirty="0"/>
          </a:p>
        </p:txBody>
      </p:sp>
      <p:sp>
        <p:nvSpPr>
          <p:cNvPr id="4" name="Slide Number Placeholder 3"/>
          <p:cNvSpPr>
            <a:spLocks noGrp="1"/>
          </p:cNvSpPr>
          <p:nvPr>
            <p:ph type="sldNum" sz="quarter" idx="5"/>
          </p:nvPr>
        </p:nvSpPr>
        <p:spPr/>
        <p:txBody>
          <a:bodyPr/>
          <a:lstStyle/>
          <a:p>
            <a:fld id="{892B2F1B-5C68-4027-B446-D3C11A9B21D0}" type="slidenum">
              <a:rPr lang="en-US" smtClean="0"/>
              <a:t>4</a:t>
            </a:fld>
            <a:endParaRPr lang="en-US" dirty="0"/>
          </a:p>
        </p:txBody>
      </p:sp>
    </p:spTree>
    <p:extLst>
      <p:ext uri="{BB962C8B-B14F-4D97-AF65-F5344CB8AC3E}">
        <p14:creationId xmlns:p14="http://schemas.microsoft.com/office/powerpoint/2010/main" val="968566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Security intelligence works by collecting and evaluating data to identify threats that might be available. Therefore, to be able to deal with such situations, it is responsible for security intelligence to understand the environment they are dealing with and what is going on. The range may differ from old antimalware to intrusion detection, behavioral threat analysis, and prevention systems (Sundaravadivel et al., 2017). Besides, the second component requires the security intelligence officer to have an understanding of the areas of threat and compare the environment with the possible risks. Also, to be more specific, there will need to offer the timeframe of the danger. </a:t>
            </a:r>
          </a:p>
          <a:p>
            <a:endParaRPr lang="en-US" dirty="0"/>
          </a:p>
        </p:txBody>
      </p:sp>
      <p:sp>
        <p:nvSpPr>
          <p:cNvPr id="4" name="Slide Number Placeholder 3"/>
          <p:cNvSpPr>
            <a:spLocks noGrp="1"/>
          </p:cNvSpPr>
          <p:nvPr>
            <p:ph type="sldNum" sz="quarter" idx="5"/>
          </p:nvPr>
        </p:nvSpPr>
        <p:spPr/>
        <p:txBody>
          <a:bodyPr/>
          <a:lstStyle/>
          <a:p>
            <a:fld id="{892B2F1B-5C68-4027-B446-D3C11A9B21D0}" type="slidenum">
              <a:rPr lang="en-US" smtClean="0"/>
              <a:t>5</a:t>
            </a:fld>
            <a:endParaRPr lang="en-US" dirty="0"/>
          </a:p>
        </p:txBody>
      </p:sp>
    </p:spTree>
    <p:extLst>
      <p:ext uri="{BB962C8B-B14F-4D97-AF65-F5344CB8AC3E}">
        <p14:creationId xmlns:p14="http://schemas.microsoft.com/office/powerpoint/2010/main" val="3354780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Every aspect is critical in facilitating the operation of security intelligence. Log administration is responsible for handling the process of storing, conveying, examining, and arranging the significant amount of data from the health organization. Network forensic is responsible for apprehending, recording, and reviewing the activities that occur in a system to facilitate identification where the attack started (Zang et al., 2015). NBAD is also a way in which network is checked on a real-time basis to recognize the different activities. Finally, security information and event management are also a way in which organization security information of the organization is provided for management.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92B2F1B-5C68-4027-B446-D3C11A9B21D0}" type="slidenum">
              <a:rPr lang="en-US" smtClean="0"/>
              <a:t>6</a:t>
            </a:fld>
            <a:endParaRPr lang="en-US" dirty="0"/>
          </a:p>
        </p:txBody>
      </p:sp>
    </p:spTree>
    <p:extLst>
      <p:ext uri="{BB962C8B-B14F-4D97-AF65-F5344CB8AC3E}">
        <p14:creationId xmlns:p14="http://schemas.microsoft.com/office/powerpoint/2010/main" val="2950219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Healthcare records are much valuable, and therefore, when attackers have a chance to get the information, they will sell the data at a high price than any other. Consequently, attackers target healthcare records because of the returns they get after selling the records. Similarly, healthcare records are much affected by ransom demands because of the critical work they perform. Healthcare is not something that can be disrupted because of the service they deliver. Many healthcare organization set comparatively low finances to allocate for their security issues hence making them more vulnerable to attacks (Papp et al., 2015). Lastly, the healthcare environment is hard to secure because of the nature of the recording system, which is shared by several people making it highly exposed to attacks.</a:t>
            </a:r>
          </a:p>
          <a:p>
            <a:endParaRPr lang="en-US" dirty="0"/>
          </a:p>
        </p:txBody>
      </p:sp>
      <p:sp>
        <p:nvSpPr>
          <p:cNvPr id="4" name="Slide Number Placeholder 3"/>
          <p:cNvSpPr>
            <a:spLocks noGrp="1"/>
          </p:cNvSpPr>
          <p:nvPr>
            <p:ph type="sldNum" sz="quarter" idx="5"/>
          </p:nvPr>
        </p:nvSpPr>
        <p:spPr/>
        <p:txBody>
          <a:bodyPr/>
          <a:lstStyle/>
          <a:p>
            <a:fld id="{892B2F1B-5C68-4027-B446-D3C11A9B21D0}" type="slidenum">
              <a:rPr lang="en-US" smtClean="0"/>
              <a:t>7</a:t>
            </a:fld>
            <a:endParaRPr lang="en-US" dirty="0"/>
          </a:p>
        </p:txBody>
      </p:sp>
    </p:spTree>
    <p:extLst>
      <p:ext uri="{BB962C8B-B14F-4D97-AF65-F5344CB8AC3E}">
        <p14:creationId xmlns:p14="http://schemas.microsoft.com/office/powerpoint/2010/main" val="1695659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Security intelligence reduces the losses which may occur due to attacks in the health information systems, through recognizing breaches earlier. A regular healthcare facility can use two hundred and fifty-five days to notice an attack and spend another one hundred and three days to inhibit it (Walsh &amp; Miller, 2016). There are several alerts that may occur in the healthcare system; nonetheless, not all are negative alerts. Therefore, security intelligence will enable the security team to respond fast to the occurrence of negative alarms in the system. Finally, security intelligence allows the security team and the hospital at large in deciding where to invest their resources in such as the new technologies and applications.</a:t>
            </a:r>
          </a:p>
          <a:p>
            <a:endParaRPr lang="en-US" dirty="0"/>
          </a:p>
        </p:txBody>
      </p:sp>
      <p:sp>
        <p:nvSpPr>
          <p:cNvPr id="4" name="Slide Number Placeholder 3"/>
          <p:cNvSpPr>
            <a:spLocks noGrp="1"/>
          </p:cNvSpPr>
          <p:nvPr>
            <p:ph type="sldNum" sz="quarter" idx="5"/>
          </p:nvPr>
        </p:nvSpPr>
        <p:spPr/>
        <p:txBody>
          <a:bodyPr/>
          <a:lstStyle/>
          <a:p>
            <a:fld id="{892B2F1B-5C68-4027-B446-D3C11A9B21D0}" type="slidenum">
              <a:rPr lang="en-US" smtClean="0"/>
              <a:t>8</a:t>
            </a:fld>
            <a:endParaRPr lang="en-US" dirty="0"/>
          </a:p>
        </p:txBody>
      </p:sp>
    </p:spTree>
    <p:extLst>
      <p:ext uri="{BB962C8B-B14F-4D97-AF65-F5344CB8AC3E}">
        <p14:creationId xmlns:p14="http://schemas.microsoft.com/office/powerpoint/2010/main" val="3822825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Currently, the healthcare sector has introduced the bring your equipment to nurses and staff. However, no security is regarded as the use of the devices in health hence posing high risks. To understand which method can have a significant impact on the healthcare systems, there is a need to know the function of the devices in the systems. Health staffs use password to connect to the health record systems; nonetheless, some of the passwords used are not very strong and easily vulnerable to attacks (Singh et al., 2016). Therefore, security intelligence will facilitate advancement in passwords. Every stakeholder in the healthcare value chain should be involved in taking part in security issues.</a:t>
            </a:r>
          </a:p>
          <a:p>
            <a:endParaRPr lang="en-US" dirty="0"/>
          </a:p>
        </p:txBody>
      </p:sp>
      <p:sp>
        <p:nvSpPr>
          <p:cNvPr id="4" name="Slide Number Placeholder 3"/>
          <p:cNvSpPr>
            <a:spLocks noGrp="1"/>
          </p:cNvSpPr>
          <p:nvPr>
            <p:ph type="sldNum" sz="quarter" idx="5"/>
          </p:nvPr>
        </p:nvSpPr>
        <p:spPr/>
        <p:txBody>
          <a:bodyPr/>
          <a:lstStyle/>
          <a:p>
            <a:fld id="{892B2F1B-5C68-4027-B446-D3C11A9B21D0}" type="slidenum">
              <a:rPr lang="en-US" smtClean="0"/>
              <a:t>9</a:t>
            </a:fld>
            <a:endParaRPr lang="en-US" dirty="0"/>
          </a:p>
        </p:txBody>
      </p:sp>
    </p:spTree>
    <p:extLst>
      <p:ext uri="{BB962C8B-B14F-4D97-AF65-F5344CB8AC3E}">
        <p14:creationId xmlns:p14="http://schemas.microsoft.com/office/powerpoint/2010/main" val="794141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Currently, attackers don’t need to steal data from the healthcare system, but they can use ransomware infections in the healthcare systems, which in return makes the authorized staff in the hospital not to access the information (Abouzakhar et al., 2015). Consequently, the attacker can then send information comprising the instruction of how the health organization can pay and have access to the data. Many nurses and doctors come with their mobile phones at work and use them, however, there is no guarantee of security to the device hence vulnerable to attacks. Careless employees, may threats in healthcare systems; for instance an employee may open an email attachment which has malware and mess with the whole information in the system.</a:t>
            </a:r>
          </a:p>
          <a:p>
            <a:endParaRPr lang="en-US" dirty="0"/>
          </a:p>
        </p:txBody>
      </p:sp>
      <p:sp>
        <p:nvSpPr>
          <p:cNvPr id="4" name="Slide Number Placeholder 3"/>
          <p:cNvSpPr>
            <a:spLocks noGrp="1"/>
          </p:cNvSpPr>
          <p:nvPr>
            <p:ph type="sldNum" sz="quarter" idx="5"/>
          </p:nvPr>
        </p:nvSpPr>
        <p:spPr/>
        <p:txBody>
          <a:bodyPr/>
          <a:lstStyle/>
          <a:p>
            <a:fld id="{892B2F1B-5C68-4027-B446-D3C11A9B21D0}" type="slidenum">
              <a:rPr lang="en-US" smtClean="0"/>
              <a:t>10</a:t>
            </a:fld>
            <a:endParaRPr lang="en-US" dirty="0"/>
          </a:p>
        </p:txBody>
      </p:sp>
    </p:spTree>
    <p:extLst>
      <p:ext uri="{BB962C8B-B14F-4D97-AF65-F5344CB8AC3E}">
        <p14:creationId xmlns:p14="http://schemas.microsoft.com/office/powerpoint/2010/main" val="805533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he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healthcare industry is not being affected by threats and attacks for the first time, but it has faced the threats for several years in the past. nearly every week is there is a hospital, health facility or general practice which hits the headlines for a breach. The emergence of security intelligence has managed to reduce the threats because of the use of intelligence means of controlling, analyzing and detecting threats. The functions of security intelligence are controlled by several principles including Adaptable size and cost, scalability and information security and risk. Lastly, are the components of security intelligence which require one to know the environment and what is happening within it as well as the identify which process can easily pose a threat to the system.</a:t>
            </a:r>
          </a:p>
          <a:p>
            <a:endParaRPr lang="en-US" dirty="0"/>
          </a:p>
        </p:txBody>
      </p:sp>
      <p:sp>
        <p:nvSpPr>
          <p:cNvPr id="4" name="Slide Number Placeholder 3"/>
          <p:cNvSpPr>
            <a:spLocks noGrp="1"/>
          </p:cNvSpPr>
          <p:nvPr>
            <p:ph type="sldNum" sz="quarter" idx="5"/>
          </p:nvPr>
        </p:nvSpPr>
        <p:spPr/>
        <p:txBody>
          <a:bodyPr/>
          <a:lstStyle/>
          <a:p>
            <a:fld id="{892B2F1B-5C68-4027-B446-D3C11A9B21D0}" type="slidenum">
              <a:rPr lang="en-US" smtClean="0"/>
              <a:t>11</a:t>
            </a:fld>
            <a:endParaRPr lang="en-US" dirty="0"/>
          </a:p>
        </p:txBody>
      </p:sp>
    </p:spTree>
    <p:extLst>
      <p:ext uri="{BB962C8B-B14F-4D97-AF65-F5344CB8AC3E}">
        <p14:creationId xmlns:p14="http://schemas.microsoft.com/office/powerpoint/2010/main" val="2062727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197430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1930379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195402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3719644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4148162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364826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3190565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2164931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15881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1842502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1283D8-0948-49DF-A323-12555BFC1330}"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30116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739915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1283D8-0948-49DF-A323-12555BFC1330}"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71090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3904984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2140464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DF00CB-5EE4-40C1-B666-F2D685E5EF36}" type="datetimeFigureOut">
              <a:rPr lang="en-US" smtClean="0"/>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1283D8-0948-49DF-A323-12555BFC1330}" type="slidenum">
              <a:rPr lang="en-US" smtClean="0"/>
              <a:t>‹#›</a:t>
            </a:fld>
            <a:endParaRPr lang="en-US" dirty="0"/>
          </a:p>
        </p:txBody>
      </p:sp>
    </p:spTree>
    <p:extLst>
      <p:ext uri="{BB962C8B-B14F-4D97-AF65-F5344CB8AC3E}">
        <p14:creationId xmlns:p14="http://schemas.microsoft.com/office/powerpoint/2010/main" val="3121667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4DF00CB-5EE4-40C1-B666-F2D685E5EF36}" type="datetimeFigureOut">
              <a:rPr lang="en-US" smtClean="0"/>
              <a:t>3/13/2020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81283D8-0948-49DF-A323-12555BFC1330}" type="slidenum">
              <a:rPr lang="en-US" smtClean="0"/>
              <a:t>‹#›</a:t>
            </a:fld>
            <a:endParaRPr lang="en-US" dirty="0"/>
          </a:p>
        </p:txBody>
      </p:sp>
    </p:spTree>
    <p:extLst>
      <p:ext uri="{BB962C8B-B14F-4D97-AF65-F5344CB8AC3E}">
        <p14:creationId xmlns:p14="http://schemas.microsoft.com/office/powerpoint/2010/main" val="225619266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741A6C-7810-482F-B70D-1B712029859B}"/>
              </a:ext>
            </a:extLst>
          </p:cNvPr>
          <p:cNvSpPr>
            <a:spLocks noGrp="1"/>
          </p:cNvSpPr>
          <p:nvPr>
            <p:ph type="ctr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Components of Security Intelligence</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0A1202C2-1007-4B99-AD0A-6C6C3EF4A578}"/>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3816241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8E2D49-634F-485C-883E-2E8CCA67BA38}"/>
              </a:ext>
            </a:extLst>
          </p:cNvPr>
          <p:cNvSpPr>
            <a:spLocks noGrp="1"/>
          </p:cNvSpPr>
          <p:nvPr>
            <p:ph type="title"/>
          </p:nvPr>
        </p:nvSpPr>
        <p:spPr>
          <a:xfrm>
            <a:off x="677334" y="1045028"/>
            <a:ext cx="8596668" cy="885371"/>
          </a:xfrm>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6F1A3E6A-A8B5-43F5-8106-FCF82860736A}"/>
              </a:ext>
            </a:extLst>
          </p:cNvPr>
          <p:cNvSpPr>
            <a:spLocks noGrp="1"/>
          </p:cNvSpPr>
          <p:nvPr>
            <p:ph idx="1"/>
          </p:nvPr>
        </p:nvSpPr>
        <p:spPr>
          <a:xfrm>
            <a:off x="665459" y="2042556"/>
            <a:ext cx="8596668" cy="3488167"/>
          </a:xfrm>
        </p:spPr>
        <p:txBody>
          <a:bodyPr/>
          <a:lstStyle/>
          <a:p>
            <a:pPr>
              <a:buFont typeface="Wingdings" pitchFamily="2" charset="2"/>
              <a:buChar char="Ø"/>
            </a:pPr>
            <a:r>
              <a:rPr lang="en-US" dirty="0">
                <a:latin typeface="Times New Roman" panose="02020603050405020304" pitchFamily="18" charset="0"/>
                <a:cs typeface="Times New Roman" panose="02020603050405020304" pitchFamily="18" charset="0"/>
              </a:rPr>
              <a:t>Collection, assessment, and response to data</a:t>
            </a:r>
          </a:p>
          <a:p>
            <a:pPr>
              <a:buFont typeface="Wingdings" pitchFamily="2" charset="2"/>
              <a:buChar char="Ø"/>
            </a:pPr>
            <a:r>
              <a:rPr lang="en-US" dirty="0">
                <a:latin typeface="Times New Roman" panose="02020603050405020304" pitchFamily="18" charset="0"/>
                <a:cs typeface="Times New Roman" panose="02020603050405020304" pitchFamily="18" charset="0"/>
              </a:rPr>
              <a:t>Network undergoes potential security threats in real-time</a:t>
            </a:r>
          </a:p>
          <a:p>
            <a:pPr>
              <a:buFont typeface="Wingdings" pitchFamily="2" charset="2"/>
              <a:buChar char="Ø"/>
            </a:pPr>
            <a:r>
              <a:rPr lang="en-US" dirty="0">
                <a:latin typeface="Times New Roman" panose="02020603050405020304" pitchFamily="18" charset="0"/>
                <a:cs typeface="Times New Roman" panose="02020603050405020304" pitchFamily="18" charset="0"/>
              </a:rPr>
              <a:t>Security intelligence principles</a:t>
            </a:r>
          </a:p>
          <a:p>
            <a:pPr>
              <a:buFont typeface="Wingdings" pitchFamily="2" charset="2"/>
              <a:buChar char="Ø"/>
            </a:pPr>
            <a:r>
              <a:rPr lang="en-US" dirty="0">
                <a:latin typeface="Times New Roman" panose="02020603050405020304" pitchFamily="18" charset="0"/>
                <a:cs typeface="Times New Roman" panose="02020603050405020304" pitchFamily="18" charset="0"/>
              </a:rPr>
              <a:t>Elements of security intelligence</a:t>
            </a:r>
          </a:p>
          <a:p>
            <a:pPr>
              <a:buFont typeface="Wingdings" pitchFamily="2" charset="2"/>
              <a:buChar char="Ø"/>
            </a:pPr>
            <a:r>
              <a:rPr lang="en-US" dirty="0">
                <a:latin typeface="Times New Roman" panose="02020603050405020304" pitchFamily="18" charset="0"/>
                <a:cs typeface="Times New Roman" panose="02020603050405020304" pitchFamily="18" charset="0"/>
              </a:rPr>
              <a:t>Components of security intelligence</a:t>
            </a:r>
          </a:p>
          <a:p>
            <a:pPr>
              <a:buFont typeface="Wingdings" pitchFamily="2" charset="2"/>
              <a:buChar char="Ø"/>
            </a:pPr>
            <a:endParaRPr lang="en-US" dirty="0"/>
          </a:p>
        </p:txBody>
      </p:sp>
    </p:spTree>
    <p:extLst>
      <p:ext uri="{BB962C8B-B14F-4D97-AF65-F5344CB8AC3E}">
        <p14:creationId xmlns:p14="http://schemas.microsoft.com/office/powerpoint/2010/main" val="2063184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CA3D51-EC64-4C0E-A986-B518BDA0DD7A}"/>
              </a:ext>
            </a:extLst>
          </p:cNvPr>
          <p:cNvSpPr>
            <a:spLocks noGrp="1"/>
          </p:cNvSpPr>
          <p:nvPr>
            <p:ph type="title"/>
          </p:nvPr>
        </p:nvSpPr>
        <p:spPr>
          <a:xfrm>
            <a:off x="677334" y="961900"/>
            <a:ext cx="8596668" cy="968499"/>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Security Intelligence Principles</a:t>
            </a:r>
            <a:r>
              <a:rPr lang="en-US" dirty="0" smtClean="0"/>
              <a:t/>
            </a:r>
            <a:br>
              <a:rPr lang="en-US" dirty="0" smtClean="0"/>
            </a:br>
            <a:endParaRPr lang="en-US" dirty="0"/>
          </a:p>
        </p:txBody>
      </p:sp>
      <p:sp>
        <p:nvSpPr>
          <p:cNvPr id="3" name="Content Placeholder 2">
            <a:extLst>
              <a:ext uri="{FF2B5EF4-FFF2-40B4-BE49-F238E27FC236}">
                <a16:creationId xmlns:a16="http://schemas.microsoft.com/office/drawing/2014/main" xmlns="" id="{149D281A-3E9D-460C-BF25-70D074F38441}"/>
              </a:ext>
            </a:extLst>
          </p:cNvPr>
          <p:cNvSpPr>
            <a:spLocks noGrp="1"/>
          </p:cNvSpPr>
          <p:nvPr>
            <p:ph idx="1"/>
          </p:nvPr>
        </p:nvSpPr>
        <p:spPr/>
        <p:txBody>
          <a:bodyPr/>
          <a:lstStyle/>
          <a:p>
            <a:pPr>
              <a:buFont typeface="Wingdings" pitchFamily="2" charset="2"/>
              <a:buChar char="Ø"/>
            </a:pPr>
            <a:r>
              <a:rPr lang="en-US" dirty="0">
                <a:latin typeface="Times New Roman" panose="02020603050405020304" pitchFamily="18" charset="0"/>
                <a:cs typeface="Times New Roman" panose="02020603050405020304" pitchFamily="18" charset="0"/>
              </a:rPr>
              <a:t>Provision of real-time </a:t>
            </a:r>
            <a:r>
              <a:rPr lang="en-US" dirty="0" smtClean="0">
                <a:latin typeface="Times New Roman" panose="02020603050405020304" pitchFamily="18" charset="0"/>
                <a:cs typeface="Times New Roman" panose="02020603050405020304" pitchFamily="18" charset="0"/>
              </a:rPr>
              <a:t>analysis</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Performing </a:t>
            </a:r>
            <a:r>
              <a:rPr lang="en-US" dirty="0">
                <a:latin typeface="Times New Roman" panose="02020603050405020304" pitchFamily="18" charset="0"/>
                <a:cs typeface="Times New Roman" panose="02020603050405020304" pitchFamily="18" charset="0"/>
              </a:rPr>
              <a:t>pre-exploit investigation (Walsh &amp; Miller, </a:t>
            </a:r>
            <a:r>
              <a:rPr lang="en-US" dirty="0" smtClean="0">
                <a:latin typeface="Times New Roman" panose="02020603050405020304" pitchFamily="18" charset="0"/>
                <a:cs typeface="Times New Roman" panose="02020603050405020304" pitchFamily="18" charset="0"/>
              </a:rPr>
              <a:t>2016)</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Gathering</a:t>
            </a:r>
            <a:r>
              <a:rPr lang="en-US" dirty="0">
                <a:latin typeface="Times New Roman" panose="02020603050405020304" pitchFamily="18" charset="0"/>
                <a:cs typeface="Times New Roman" panose="02020603050405020304" pitchFamily="18" charset="0"/>
              </a:rPr>
              <a:t>, standardization, and </a:t>
            </a:r>
            <a:r>
              <a:rPr lang="en-US" dirty="0" smtClean="0">
                <a:latin typeface="Times New Roman" panose="02020603050405020304" pitchFamily="18" charset="0"/>
                <a:cs typeface="Times New Roman" panose="02020603050405020304" pitchFamily="18" charset="0"/>
              </a:rPr>
              <a:t>examination</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Actionable </a:t>
            </a:r>
            <a:r>
              <a:rPr lang="en-US" dirty="0">
                <a:latin typeface="Times New Roman" panose="02020603050405020304" pitchFamily="18" charset="0"/>
                <a:cs typeface="Times New Roman" panose="02020603050405020304" pitchFamily="18" charset="0"/>
              </a:rPr>
              <a:t>awareness</a:t>
            </a:r>
          </a:p>
          <a:p>
            <a:endParaRPr lang="en-US" dirty="0"/>
          </a:p>
        </p:txBody>
      </p:sp>
    </p:spTree>
    <p:extLst>
      <p:ext uri="{BB962C8B-B14F-4D97-AF65-F5344CB8AC3E}">
        <p14:creationId xmlns:p14="http://schemas.microsoft.com/office/powerpoint/2010/main" val="3592453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9E1648-27E6-4D63-AB1D-42B267524E1C}"/>
              </a:ext>
            </a:extLst>
          </p:cNvPr>
          <p:cNvSpPr>
            <a:spLocks noGrp="1"/>
          </p:cNvSpPr>
          <p:nvPr>
            <p:ph type="title"/>
          </p:nvPr>
        </p:nvSpPr>
        <p:spPr>
          <a:xfrm>
            <a:off x="677334" y="1056904"/>
            <a:ext cx="8596668" cy="873496"/>
          </a:xfrm>
        </p:spPr>
        <p:txBody>
          <a:bodyPr>
            <a:normAutofit fontScale="90000"/>
          </a:bodyPr>
          <a:lstStyle/>
          <a:p>
            <a:pPr algn="ctr"/>
            <a:r>
              <a:rPr lang="en-US" dirty="0" smtClean="0">
                <a:latin typeface="Times New Roman" pitchFamily="18" charset="0"/>
                <a:cs typeface="Times New Roman" panose="02020603050405020304" pitchFamily="18" charset="0"/>
              </a:rPr>
              <a:t>Security Intelligence Principles</a:t>
            </a:r>
            <a:br>
              <a:rPr lang="en-US" dirty="0" smtClean="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01AE44C-D744-4639-9CF3-CDC88E924AB8}"/>
              </a:ext>
            </a:extLst>
          </p:cNvPr>
          <p:cNvSpPr>
            <a:spLocks noGrp="1"/>
          </p:cNvSpPr>
          <p:nvPr>
            <p:ph idx="1"/>
          </p:nvPr>
        </p:nvSpPr>
        <p:spPr>
          <a:xfrm>
            <a:off x="677334" y="2172464"/>
            <a:ext cx="8596668" cy="3880773"/>
          </a:xfrm>
        </p:spPr>
        <p:txBody>
          <a:bodyPr/>
          <a:lstStyle/>
          <a:p>
            <a:pPr>
              <a:buFont typeface="Wingdings" pitchFamily="2" charset="2"/>
              <a:buChar char="Ø"/>
            </a:pPr>
            <a:r>
              <a:rPr lang="en-US" dirty="0">
                <a:latin typeface="Times New Roman" panose="02020603050405020304" pitchFamily="18" charset="0"/>
                <a:cs typeface="Times New Roman" panose="02020603050405020304" pitchFamily="18" charset="0"/>
              </a:rPr>
              <a:t>Adaptable size and </a:t>
            </a:r>
            <a:r>
              <a:rPr lang="en-US" dirty="0" smtClean="0">
                <a:latin typeface="Times New Roman" panose="02020603050405020304" pitchFamily="18" charset="0"/>
                <a:cs typeface="Times New Roman" panose="02020603050405020304" pitchFamily="18" charset="0"/>
              </a:rPr>
              <a:t>cost</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Scalability</a:t>
            </a:r>
            <a:endParaRPr lang="en-US" dirty="0">
              <a:latin typeface="Times New Roman" panose="02020603050405020304" pitchFamily="18" charset="0"/>
              <a:cs typeface="Times New Roman" panose="02020603050405020304" pitchFamily="18" charset="0"/>
            </a:endParaRP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Information </a:t>
            </a:r>
            <a:r>
              <a:rPr lang="en-US" dirty="0">
                <a:latin typeface="Times New Roman" panose="02020603050405020304" pitchFamily="18" charset="0"/>
                <a:cs typeface="Times New Roman" panose="02020603050405020304" pitchFamily="18" charset="0"/>
              </a:rPr>
              <a:t>security and risk</a:t>
            </a:r>
          </a:p>
          <a:p>
            <a:endParaRPr lang="en-US" dirty="0"/>
          </a:p>
        </p:txBody>
      </p:sp>
    </p:spTree>
    <p:extLst>
      <p:ext uri="{BB962C8B-B14F-4D97-AF65-F5344CB8AC3E}">
        <p14:creationId xmlns:p14="http://schemas.microsoft.com/office/powerpoint/2010/main" val="426835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7DD97F-4DBA-4780-A5D7-C6A33E39D1C4}"/>
              </a:ext>
            </a:extLst>
          </p:cNvPr>
          <p:cNvSpPr>
            <a:spLocks noGrp="1"/>
          </p:cNvSpPr>
          <p:nvPr>
            <p:ph type="title"/>
          </p:nvPr>
        </p:nvSpPr>
        <p:spPr>
          <a:xfrm>
            <a:off x="677334" y="1045028"/>
            <a:ext cx="8596668" cy="885371"/>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Components of Security Intelligence</a:t>
            </a:r>
            <a:r>
              <a:rPr lang="en-US" dirty="0" smtClean="0"/>
              <a:t/>
            </a:r>
            <a:br>
              <a:rPr lang="en-US" dirty="0" smtClean="0"/>
            </a:br>
            <a:endParaRPr lang="en-US" dirty="0"/>
          </a:p>
        </p:txBody>
      </p:sp>
      <p:sp>
        <p:nvSpPr>
          <p:cNvPr id="3" name="Content Placeholder 2">
            <a:extLst>
              <a:ext uri="{FF2B5EF4-FFF2-40B4-BE49-F238E27FC236}">
                <a16:creationId xmlns:a16="http://schemas.microsoft.com/office/drawing/2014/main" xmlns="" id="{D5D4C4D4-BED0-4E7E-9642-C5928F166219}"/>
              </a:ext>
            </a:extLst>
          </p:cNvPr>
          <p:cNvSpPr>
            <a:spLocks noGrp="1"/>
          </p:cNvSpPr>
          <p:nvPr>
            <p:ph idx="1"/>
          </p:nvPr>
        </p:nvSpPr>
        <p:spPr/>
        <p:txBody>
          <a:bodyPr/>
          <a:lstStyle/>
          <a:p>
            <a:pPr>
              <a:buFont typeface="Wingdings" pitchFamily="2" charset="2"/>
              <a:buChar char="Ø"/>
            </a:pPr>
            <a:r>
              <a:rPr lang="en-US" dirty="0">
                <a:latin typeface="Times New Roman" panose="02020603050405020304" pitchFamily="18" charset="0"/>
                <a:cs typeface="Times New Roman" panose="02020603050405020304" pitchFamily="18" charset="0"/>
              </a:rPr>
              <a:t>Understand the environment and what is going </a:t>
            </a:r>
            <a:r>
              <a:rPr lang="en-US" dirty="0" smtClean="0">
                <a:latin typeface="Times New Roman" panose="02020603050405020304" pitchFamily="18" charset="0"/>
                <a:cs typeface="Times New Roman" panose="02020603050405020304" pitchFamily="18" charset="0"/>
              </a:rPr>
              <a:t>on</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Is </a:t>
            </a:r>
            <a:r>
              <a:rPr lang="en-US" dirty="0">
                <a:latin typeface="Times New Roman" panose="02020603050405020304" pitchFamily="18" charset="0"/>
                <a:cs typeface="Times New Roman" panose="02020603050405020304" pitchFamily="18" charset="0"/>
              </a:rPr>
              <a:t>the process happening in the network environment presents a threat?</a:t>
            </a:r>
          </a:p>
          <a:p>
            <a:endParaRPr lang="en-US" dirty="0"/>
          </a:p>
        </p:txBody>
      </p:sp>
    </p:spTree>
    <p:extLst>
      <p:ext uri="{BB962C8B-B14F-4D97-AF65-F5344CB8AC3E}">
        <p14:creationId xmlns:p14="http://schemas.microsoft.com/office/powerpoint/2010/main" val="4259193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0EBF0A-01DC-4BA7-96B0-ED4F4B638FE7}"/>
              </a:ext>
            </a:extLst>
          </p:cNvPr>
          <p:cNvSpPr>
            <a:spLocks noGrp="1"/>
          </p:cNvSpPr>
          <p:nvPr>
            <p:ph type="title"/>
          </p:nvPr>
        </p:nvSpPr>
        <p:spPr>
          <a:xfrm>
            <a:off x="677334" y="961900"/>
            <a:ext cx="8596668" cy="968499"/>
          </a:xfrm>
        </p:spPr>
        <p:txBody>
          <a:bodyPr>
            <a:normAutofit fontScale="90000"/>
          </a:bodyPr>
          <a:lstStyle/>
          <a:p>
            <a:pPr algn="ctr"/>
            <a:r>
              <a:rPr lang="en-US" dirty="0" smtClean="0">
                <a:latin typeface="Times New Roman" pitchFamily="18" charset="0"/>
                <a:cs typeface="Times New Roman" panose="02020603050405020304" pitchFamily="18" charset="0"/>
              </a:rPr>
              <a:t>Elements of Security Intelligence</a:t>
            </a:r>
            <a:br>
              <a:rPr lang="en-US" dirty="0" smtClean="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129F56C-C75E-4AC2-B1E4-70B71AB8B7AC}"/>
              </a:ext>
            </a:extLst>
          </p:cNvPr>
          <p:cNvSpPr>
            <a:spLocks noGrp="1"/>
          </p:cNvSpPr>
          <p:nvPr>
            <p:ph idx="1"/>
          </p:nvPr>
        </p:nvSpPr>
        <p:spPr/>
        <p:txBody>
          <a:bodyPr/>
          <a:lstStyle/>
          <a:p>
            <a:pPr>
              <a:buFont typeface="Wingdings" pitchFamily="2" charset="2"/>
              <a:buChar char="Ø"/>
            </a:pPr>
            <a:r>
              <a:rPr lang="en-US" dirty="0">
                <a:latin typeface="Times New Roman" pitchFamily="18" charset="0"/>
                <a:cs typeface="Times New Roman" pitchFamily="18" charset="0"/>
              </a:rPr>
              <a:t>Network behavior anomaly detection (</a:t>
            </a:r>
            <a:r>
              <a:rPr lang="en-US" dirty="0" smtClean="0">
                <a:latin typeface="Times New Roman" pitchFamily="18" charset="0"/>
                <a:cs typeface="Times New Roman" pitchFamily="18" charset="0"/>
              </a:rPr>
              <a:t>NBAD)</a:t>
            </a:r>
          </a:p>
          <a:p>
            <a:pPr>
              <a:buFont typeface="Wingdings" pitchFamily="2" charset="2"/>
              <a:buChar char="Ø"/>
            </a:pPr>
            <a:r>
              <a:rPr lang="en-US" dirty="0" smtClean="0">
                <a:latin typeface="Times New Roman" pitchFamily="18" charset="0"/>
                <a:cs typeface="Times New Roman" pitchFamily="18" charset="0"/>
              </a:rPr>
              <a:t>Network forensics</a:t>
            </a:r>
          </a:p>
          <a:p>
            <a:pPr>
              <a:buFont typeface="Wingdings" pitchFamily="2" charset="2"/>
              <a:buChar char="Ø"/>
            </a:pPr>
            <a:r>
              <a:rPr lang="en-US" dirty="0" smtClean="0">
                <a:latin typeface="Times New Roman" pitchFamily="18" charset="0"/>
                <a:cs typeface="Times New Roman" pitchFamily="18" charset="0"/>
              </a:rPr>
              <a:t>Log managing</a:t>
            </a:r>
          </a:p>
          <a:p>
            <a:pPr>
              <a:buFont typeface="Wingdings" pitchFamily="2" charset="2"/>
              <a:buChar char="Ø"/>
            </a:pPr>
            <a:r>
              <a:rPr lang="en-US" dirty="0" smtClean="0">
                <a:latin typeface="Times New Roman" pitchFamily="18" charset="0"/>
                <a:cs typeface="Times New Roman" pitchFamily="18" charset="0"/>
              </a:rPr>
              <a:t>Risk managing</a:t>
            </a:r>
          </a:p>
          <a:p>
            <a:pPr>
              <a:buFont typeface="Wingdings" pitchFamily="2" charset="2"/>
              <a:buChar char="Ø"/>
            </a:pPr>
            <a:r>
              <a:rPr lang="en-US" dirty="0" smtClean="0">
                <a:latin typeface="Times New Roman" pitchFamily="18" charset="0"/>
                <a:cs typeface="Times New Roman" pitchFamily="18" charset="0"/>
              </a:rPr>
              <a:t>Security </a:t>
            </a:r>
            <a:r>
              <a:rPr lang="en-US" dirty="0">
                <a:latin typeface="Times New Roman" pitchFamily="18" charset="0"/>
                <a:cs typeface="Times New Roman" pitchFamily="18" charset="0"/>
              </a:rPr>
              <a:t>information and </a:t>
            </a:r>
            <a:r>
              <a:rPr lang="en-US" dirty="0" smtClean="0">
                <a:latin typeface="Times New Roman" pitchFamily="18" charset="0"/>
                <a:cs typeface="Times New Roman" pitchFamily="18" charset="0"/>
              </a:rPr>
              <a:t>also event managing</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06787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EFA310-3160-48B9-AB56-9D1013141A70}"/>
              </a:ext>
            </a:extLst>
          </p:cNvPr>
          <p:cNvSpPr>
            <a:spLocks noGrp="1"/>
          </p:cNvSpPr>
          <p:nvPr>
            <p:ph type="title"/>
          </p:nvPr>
        </p:nvSpPr>
        <p:spPr>
          <a:xfrm>
            <a:off x="677334" y="961900"/>
            <a:ext cx="8596668" cy="968499"/>
          </a:xfrm>
        </p:spPr>
        <p:txBody>
          <a:bodyPr>
            <a:normAutofit fontScale="90000"/>
          </a:bodyPr>
          <a:lstStyle/>
          <a:p>
            <a:pPr algn="ctr"/>
            <a:r>
              <a:rPr lang="en-US" dirty="0" smtClean="0">
                <a:latin typeface="Times New Roman" pitchFamily="18" charset="0"/>
                <a:cs typeface="Times New Roman" panose="02020603050405020304" pitchFamily="18" charset="0"/>
              </a:rPr>
              <a:t>Reasons for Healthcare Being A Target To Threat</a:t>
            </a:r>
            <a:br>
              <a:rPr lang="en-US" dirty="0" smtClean="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DD395D9-48C3-4602-8FF6-36572CC470D4}"/>
              </a:ext>
            </a:extLst>
          </p:cNvPr>
          <p:cNvSpPr>
            <a:spLocks noGrp="1"/>
          </p:cNvSpPr>
          <p:nvPr>
            <p:ph idx="1"/>
          </p:nvPr>
        </p:nvSpPr>
        <p:spPr/>
        <p:txBody>
          <a:bodyPr/>
          <a:lstStyle/>
          <a:p>
            <a:pPr>
              <a:buFont typeface="Wingdings" pitchFamily="2" charset="2"/>
              <a:buChar char="Ø"/>
            </a:pPr>
            <a:r>
              <a:rPr lang="en-US" dirty="0">
                <a:latin typeface="Times New Roman" panose="02020603050405020304" pitchFamily="18" charset="0"/>
                <a:cs typeface="Times New Roman" panose="02020603050405020304" pitchFamily="18" charset="0"/>
              </a:rPr>
              <a:t>The high value of healthcare </a:t>
            </a:r>
            <a:r>
              <a:rPr lang="en-US" dirty="0" smtClean="0">
                <a:latin typeface="Times New Roman" panose="02020603050405020304" pitchFamily="18" charset="0"/>
                <a:cs typeface="Times New Roman" panose="02020603050405020304" pitchFamily="18" charset="0"/>
              </a:rPr>
              <a:t>records</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Intricate </a:t>
            </a:r>
            <a:r>
              <a:rPr lang="en-US" dirty="0">
                <a:latin typeface="Times New Roman" panose="02020603050405020304" pitchFamily="18" charset="0"/>
                <a:cs typeface="Times New Roman" panose="02020603050405020304" pitchFamily="18" charset="0"/>
              </a:rPr>
              <a:t>and hard to secure a health </a:t>
            </a:r>
            <a:r>
              <a:rPr lang="en-US" dirty="0" smtClean="0">
                <a:latin typeface="Times New Roman" panose="02020603050405020304" pitchFamily="18" charset="0"/>
                <a:cs typeface="Times New Roman" panose="02020603050405020304" pitchFamily="18" charset="0"/>
              </a:rPr>
              <a:t>environment</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High </a:t>
            </a:r>
            <a:r>
              <a:rPr lang="en-US" dirty="0">
                <a:latin typeface="Times New Roman" panose="02020603050405020304" pitchFamily="18" charset="0"/>
                <a:cs typeface="Times New Roman" panose="02020603050405020304" pitchFamily="18" charset="0"/>
              </a:rPr>
              <a:t>demand for healthcare results to </a:t>
            </a:r>
            <a:r>
              <a:rPr lang="en-US" dirty="0" smtClean="0">
                <a:latin typeface="Times New Roman" panose="02020603050405020304" pitchFamily="18" charset="0"/>
                <a:cs typeface="Times New Roman" panose="02020603050405020304" pitchFamily="18" charset="0"/>
              </a:rPr>
              <a:t>vulnerability</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Security </a:t>
            </a:r>
            <a:r>
              <a:rPr lang="en-US" dirty="0">
                <a:latin typeface="Times New Roman" panose="02020603050405020304" pitchFamily="18" charset="0"/>
                <a:cs typeface="Times New Roman" panose="02020603050405020304" pitchFamily="18" charset="0"/>
              </a:rPr>
              <a:t>budgets are relatively low.</a:t>
            </a:r>
          </a:p>
          <a:p>
            <a:endParaRPr lang="en-US" dirty="0"/>
          </a:p>
        </p:txBody>
      </p:sp>
    </p:spTree>
    <p:extLst>
      <p:ext uri="{BB962C8B-B14F-4D97-AF65-F5344CB8AC3E}">
        <p14:creationId xmlns:p14="http://schemas.microsoft.com/office/powerpoint/2010/main" val="1922480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A485FB-0AAA-4DD3-A8F8-7EAA07AC7E2C}"/>
              </a:ext>
            </a:extLst>
          </p:cNvPr>
          <p:cNvSpPr>
            <a:spLocks noGrp="1"/>
          </p:cNvSpPr>
          <p:nvPr>
            <p:ph type="title"/>
          </p:nvPr>
        </p:nvSpPr>
        <p:spPr>
          <a:xfrm>
            <a:off x="677334" y="1021278"/>
            <a:ext cx="8596668" cy="909122"/>
          </a:xfrm>
        </p:spPr>
        <p:txBody>
          <a:bodyPr>
            <a:normAutofit fontScale="90000"/>
          </a:bodyPr>
          <a:lstStyle/>
          <a:p>
            <a:pPr algn="ctr"/>
            <a:r>
              <a:rPr lang="en-US" dirty="0" smtClean="0">
                <a:latin typeface="Times New Roman" pitchFamily="18" charset="0"/>
                <a:cs typeface="Times New Roman" panose="02020603050405020304" pitchFamily="18" charset="0"/>
              </a:rPr>
              <a:t>Benefits of Security Intelligence</a:t>
            </a:r>
            <a:br>
              <a:rPr lang="en-US" dirty="0" smtClean="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39B4CA4-8C30-4023-B8CD-CA778D13B13D}"/>
              </a:ext>
            </a:extLst>
          </p:cNvPr>
          <p:cNvSpPr>
            <a:spLocks noGrp="1"/>
          </p:cNvSpPr>
          <p:nvPr>
            <p:ph idx="1"/>
          </p:nvPr>
        </p:nvSpPr>
        <p:spPr/>
        <p:txBody>
          <a:bodyPr/>
          <a:lstStyle/>
          <a:p>
            <a:pPr>
              <a:buFont typeface="Wingdings" pitchFamily="2" charset="2"/>
              <a:buChar char="Ø"/>
            </a:pPr>
            <a:r>
              <a:rPr lang="en-US" dirty="0">
                <a:latin typeface="Times New Roman" panose="02020603050405020304" pitchFamily="18" charset="0"/>
                <a:cs typeface="Times New Roman" panose="02020603050405020304" pitchFamily="18" charset="0"/>
              </a:rPr>
              <a:t>Enhance breach recognition and inhibition </a:t>
            </a:r>
            <a:r>
              <a:rPr lang="en-US" dirty="0" smtClean="0">
                <a:latin typeface="Times New Roman" panose="02020603050405020304" pitchFamily="18" charset="0"/>
                <a:cs typeface="Times New Roman" panose="02020603050405020304" pitchFamily="18" charset="0"/>
              </a:rPr>
              <a:t>times</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Quick </a:t>
            </a:r>
            <a:r>
              <a:rPr lang="en-US" dirty="0">
                <a:latin typeface="Times New Roman" panose="02020603050405020304" pitchFamily="18" charset="0"/>
                <a:cs typeface="Times New Roman" panose="02020603050405020304" pitchFamily="18" charset="0"/>
              </a:rPr>
              <a:t>response to security </a:t>
            </a:r>
            <a:r>
              <a:rPr lang="en-US" dirty="0" smtClean="0">
                <a:latin typeface="Times New Roman" panose="02020603050405020304" pitchFamily="18" charset="0"/>
                <a:cs typeface="Times New Roman" panose="02020603050405020304" pitchFamily="18" charset="0"/>
              </a:rPr>
              <a:t>occurrences</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Proper </a:t>
            </a:r>
            <a:r>
              <a:rPr lang="en-US" dirty="0">
                <a:latin typeface="Times New Roman" panose="02020603050405020304" pitchFamily="18" charset="0"/>
                <a:cs typeface="Times New Roman" panose="02020603050405020304" pitchFamily="18" charset="0"/>
              </a:rPr>
              <a:t>distribution of resources</a:t>
            </a:r>
          </a:p>
          <a:p>
            <a:endParaRPr lang="en-US" dirty="0"/>
          </a:p>
        </p:txBody>
      </p:sp>
    </p:spTree>
    <p:extLst>
      <p:ext uri="{BB962C8B-B14F-4D97-AF65-F5344CB8AC3E}">
        <p14:creationId xmlns:p14="http://schemas.microsoft.com/office/powerpoint/2010/main" val="2677265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597432-6778-422E-867E-B1FB7FF4D667}"/>
              </a:ext>
            </a:extLst>
          </p:cNvPr>
          <p:cNvSpPr>
            <a:spLocks noGrp="1"/>
          </p:cNvSpPr>
          <p:nvPr>
            <p:ph type="title"/>
          </p:nvPr>
        </p:nvSpPr>
        <p:spPr>
          <a:xfrm>
            <a:off x="677334" y="973776"/>
            <a:ext cx="8596668" cy="956623"/>
          </a:xfrm>
        </p:spPr>
        <p:txBody>
          <a:bodyPr>
            <a:normAutofit fontScale="90000"/>
          </a:bodyPr>
          <a:lstStyle/>
          <a:p>
            <a:pPr algn="ctr"/>
            <a:r>
              <a:rPr lang="en-US" dirty="0" smtClean="0">
                <a:latin typeface="Times New Roman" pitchFamily="18" charset="0"/>
                <a:cs typeface="Times New Roman" panose="02020603050405020304" pitchFamily="18" charset="0"/>
              </a:rPr>
              <a:t>Mitigation of Risks</a:t>
            </a:r>
            <a:br>
              <a:rPr lang="en-US" dirty="0" smtClean="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3DA8251-8AF1-4551-8A4F-48ED5FB62E09}"/>
              </a:ext>
            </a:extLst>
          </p:cNvPr>
          <p:cNvSpPr>
            <a:spLocks noGrp="1"/>
          </p:cNvSpPr>
          <p:nvPr>
            <p:ph idx="1"/>
          </p:nvPr>
        </p:nvSpPr>
        <p:spPr/>
        <p:txBody>
          <a:bodyPr>
            <a:normAutofit/>
          </a:bodyPr>
          <a:lstStyle/>
          <a:p>
            <a:pPr>
              <a:buFont typeface="Wingdings" pitchFamily="2" charset="2"/>
              <a:buChar char="Ø"/>
            </a:pPr>
            <a:r>
              <a:rPr lang="en-US" dirty="0">
                <a:latin typeface="Times New Roman" panose="02020603050405020304" pitchFamily="18" charset="0"/>
                <a:cs typeface="Times New Roman" panose="02020603050405020304" pitchFamily="18" charset="0"/>
              </a:rPr>
              <a:t>Understanding risks in each device used in a healthcare </a:t>
            </a:r>
            <a:r>
              <a:rPr lang="en-US" dirty="0" smtClean="0">
                <a:latin typeface="Times New Roman" panose="02020603050405020304" pitchFamily="18" charset="0"/>
                <a:cs typeface="Times New Roman" panose="02020603050405020304" pitchFamily="18" charset="0"/>
              </a:rPr>
              <a:t>facility</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Functions </a:t>
            </a:r>
            <a:r>
              <a:rPr lang="en-US" dirty="0">
                <a:latin typeface="Times New Roman" panose="02020603050405020304" pitchFamily="18" charset="0"/>
                <a:cs typeface="Times New Roman" panose="02020603050405020304" pitchFamily="18" charset="0"/>
              </a:rPr>
              <a:t>of every device in medical </a:t>
            </a:r>
            <a:r>
              <a:rPr lang="en-US" dirty="0" smtClean="0">
                <a:latin typeface="Times New Roman" panose="02020603050405020304" pitchFamily="18" charset="0"/>
                <a:cs typeface="Times New Roman" panose="02020603050405020304" pitchFamily="18" charset="0"/>
              </a:rPr>
              <a:t>functions</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Strengthen </a:t>
            </a:r>
            <a:r>
              <a:rPr lang="en-US" dirty="0">
                <a:latin typeface="Times New Roman" panose="02020603050405020304" pitchFamily="18" charset="0"/>
                <a:cs typeface="Times New Roman" panose="02020603050405020304" pitchFamily="18" charset="0"/>
              </a:rPr>
              <a:t>password </a:t>
            </a:r>
            <a:r>
              <a:rPr lang="en-US" dirty="0" smtClean="0">
                <a:latin typeface="Times New Roman" panose="02020603050405020304" pitchFamily="18" charset="0"/>
                <a:cs typeface="Times New Roman" panose="02020603050405020304" pitchFamily="18" charset="0"/>
              </a:rPr>
              <a:t>requirement</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Involve </a:t>
            </a:r>
            <a:r>
              <a:rPr lang="en-US" dirty="0">
                <a:latin typeface="Times New Roman" panose="02020603050405020304" pitchFamily="18" charset="0"/>
                <a:cs typeface="Times New Roman" panose="02020603050405020304" pitchFamily="18" charset="0"/>
              </a:rPr>
              <a:t>every part in healthcare to participate in securing information</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8602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51B128-1CB9-4A78-84CC-B30A9A0DFAEC}"/>
              </a:ext>
            </a:extLst>
          </p:cNvPr>
          <p:cNvSpPr>
            <a:spLocks noGrp="1"/>
          </p:cNvSpPr>
          <p:nvPr>
            <p:ph type="title"/>
          </p:nvPr>
        </p:nvSpPr>
        <p:spPr>
          <a:xfrm>
            <a:off x="677334" y="1092530"/>
            <a:ext cx="8596668" cy="837870"/>
          </a:xfrm>
        </p:spPr>
        <p:txBody>
          <a:bodyPr>
            <a:normAutofit fontScale="90000"/>
          </a:bodyPr>
          <a:lstStyle/>
          <a:p>
            <a:pPr algn="ctr"/>
            <a:r>
              <a:rPr lang="en-US" dirty="0" smtClean="0">
                <a:latin typeface="Times New Roman" pitchFamily="18" charset="0"/>
                <a:cs typeface="Times New Roman" panose="02020603050405020304" pitchFamily="18" charset="0"/>
              </a:rPr>
              <a:t>Top Threats</a:t>
            </a:r>
            <a:br>
              <a:rPr lang="en-US" dirty="0" smtClean="0">
                <a:latin typeface="Times New Roman" pitchFamily="18" charset="0"/>
                <a:cs typeface="Times New Roman" panose="02020603050405020304" pitchFamily="18" charset="0"/>
              </a:rPr>
            </a:br>
            <a:endParaRPr lang="en-US"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3C2FEDC0-F41C-46D7-B847-D3BC62FB9F92}"/>
              </a:ext>
            </a:extLst>
          </p:cNvPr>
          <p:cNvSpPr>
            <a:spLocks noGrp="1"/>
          </p:cNvSpPr>
          <p:nvPr>
            <p:ph idx="1"/>
          </p:nvPr>
        </p:nvSpPr>
        <p:spPr/>
        <p:txBody>
          <a:bodyPr/>
          <a:lstStyle/>
          <a:p>
            <a:pPr>
              <a:buFont typeface="Wingdings" pitchFamily="2" charset="2"/>
              <a:buChar char="Ø"/>
            </a:pPr>
            <a:r>
              <a:rPr lang="en-US" dirty="0">
                <a:latin typeface="Times New Roman" panose="02020603050405020304" pitchFamily="18" charset="0"/>
                <a:cs typeface="Times New Roman" panose="02020603050405020304" pitchFamily="18" charset="0"/>
              </a:rPr>
              <a:t>Malware infection to healthcare information technology </a:t>
            </a:r>
            <a:r>
              <a:rPr lang="en-US" dirty="0" smtClean="0">
                <a:latin typeface="Times New Roman" panose="02020603050405020304" pitchFamily="18" charset="0"/>
                <a:cs typeface="Times New Roman" panose="02020603050405020304" pitchFamily="18" charset="0"/>
              </a:rPr>
              <a:t>systems</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use of brings your own device at work </a:t>
            </a:r>
            <a:r>
              <a:rPr lang="en-US" dirty="0" smtClean="0">
                <a:latin typeface="Times New Roman" panose="02020603050405020304" pitchFamily="18" charset="0"/>
                <a:cs typeface="Times New Roman" panose="02020603050405020304" pitchFamily="18" charset="0"/>
              </a:rPr>
              <a:t>policy</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Employee </a:t>
            </a:r>
            <a:r>
              <a:rPr lang="en-US" dirty="0">
                <a:latin typeface="Times New Roman" panose="02020603050405020304" pitchFamily="18" charset="0"/>
                <a:cs typeface="Times New Roman" panose="02020603050405020304" pitchFamily="18" charset="0"/>
              </a:rPr>
              <a:t>negligence especially when using Emails</a:t>
            </a:r>
          </a:p>
          <a:p>
            <a:endParaRPr lang="en-US" dirty="0"/>
          </a:p>
        </p:txBody>
      </p:sp>
    </p:spTree>
    <p:extLst>
      <p:ext uri="{BB962C8B-B14F-4D97-AF65-F5344CB8AC3E}">
        <p14:creationId xmlns:p14="http://schemas.microsoft.com/office/powerpoint/2010/main" val="2434619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ACF0B4-6D4D-4781-8F5C-6BCC9A50A24C}"/>
              </a:ext>
            </a:extLst>
          </p:cNvPr>
          <p:cNvSpPr>
            <a:spLocks noGrp="1"/>
          </p:cNvSpPr>
          <p:nvPr>
            <p:ph type="title"/>
          </p:nvPr>
        </p:nvSpPr>
        <p:spPr>
          <a:xfrm>
            <a:off x="677334" y="1068778"/>
            <a:ext cx="8596668" cy="861621"/>
          </a:xfrm>
        </p:spPr>
        <p:txBody>
          <a:bodyPr>
            <a:normAutofit fontScale="90000"/>
          </a:bodyPr>
          <a:lstStyle/>
          <a:p>
            <a:pPr algn="ctr"/>
            <a:r>
              <a:rPr lang="en-US" dirty="0">
                <a:latin typeface="Times New Roman" pitchFamily="18" charset="0"/>
                <a:cs typeface="Times New Roman" panose="02020603050405020304" pitchFamily="18" charset="0"/>
              </a:rPr>
              <a:t>Conclusion</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DE51D2B-D115-471F-AF1C-829E9FAA4E49}"/>
              </a:ext>
            </a:extLst>
          </p:cNvPr>
          <p:cNvSpPr>
            <a:spLocks noGrp="1"/>
          </p:cNvSpPr>
          <p:nvPr>
            <p:ph idx="1"/>
          </p:nvPr>
        </p:nvSpPr>
        <p:spPr/>
        <p:txBody>
          <a:bodyPr/>
          <a:lstStyle/>
          <a:p>
            <a:pPr>
              <a:buFont typeface="Wingdings" pitchFamily="2" charset="2"/>
              <a:buChar char="Ø"/>
            </a:pPr>
            <a:r>
              <a:rPr lang="en-US" dirty="0">
                <a:latin typeface="Times New Roman" panose="02020603050405020304" pitchFamily="18" charset="0"/>
                <a:cs typeface="Times New Roman" panose="02020603050405020304" pitchFamily="18" charset="0"/>
              </a:rPr>
              <a:t>Many healthcare data systems are exposed to threats and </a:t>
            </a:r>
            <a:r>
              <a:rPr lang="en-US" dirty="0" smtClean="0">
                <a:latin typeface="Times New Roman" panose="02020603050405020304" pitchFamily="18" charset="0"/>
                <a:cs typeface="Times New Roman" panose="02020603050405020304" pitchFamily="18" charset="0"/>
              </a:rPr>
              <a:t>attacks</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Security </a:t>
            </a:r>
            <a:r>
              <a:rPr lang="en-US" dirty="0">
                <a:latin typeface="Times New Roman" panose="02020603050405020304" pitchFamily="18" charset="0"/>
                <a:cs typeface="Times New Roman" panose="02020603050405020304" pitchFamily="18" charset="0"/>
              </a:rPr>
              <a:t>intelligence has reduced the attacks in the healthcare </a:t>
            </a:r>
            <a:r>
              <a:rPr lang="en-US" dirty="0" smtClean="0">
                <a:latin typeface="Times New Roman" panose="02020603050405020304" pitchFamily="18" charset="0"/>
                <a:cs typeface="Times New Roman" panose="02020603050405020304" pitchFamily="18" charset="0"/>
              </a:rPr>
              <a:t>systems</a:t>
            </a: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ecurity </a:t>
            </a:r>
            <a:r>
              <a:rPr lang="en-US" dirty="0">
                <a:latin typeface="Times New Roman" panose="02020603050405020304" pitchFamily="18" charset="0"/>
                <a:cs typeface="Times New Roman" panose="02020603050405020304" pitchFamily="18" charset="0"/>
              </a:rPr>
              <a:t>intelligence functions are controlled by principles </a:t>
            </a:r>
            <a:endParaRPr lang="en-US"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en-US" dirty="0" smtClean="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key components of security intelligence are critical </a:t>
            </a:r>
          </a:p>
          <a:p>
            <a:endParaRPr lang="en-US" dirty="0"/>
          </a:p>
        </p:txBody>
      </p:sp>
    </p:spTree>
    <p:extLst>
      <p:ext uri="{BB962C8B-B14F-4D97-AF65-F5344CB8AC3E}">
        <p14:creationId xmlns:p14="http://schemas.microsoft.com/office/powerpoint/2010/main" val="2425053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2E9646-0AAE-4F0C-8341-5BE5498E9C5D}"/>
              </a:ext>
            </a:extLst>
          </p:cNvPr>
          <p:cNvSpPr>
            <a:spLocks noGrp="1"/>
          </p:cNvSpPr>
          <p:nvPr>
            <p:ph type="title"/>
          </p:nvPr>
        </p:nvSpPr>
        <p:spPr>
          <a:xfrm>
            <a:off x="677334" y="1009402"/>
            <a:ext cx="8596668" cy="920997"/>
          </a:xfrm>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3585C76F-1050-42D8-A235-2A596AD94CA1}"/>
              </a:ext>
            </a:extLst>
          </p:cNvPr>
          <p:cNvSpPr>
            <a:spLocks noGrp="1"/>
          </p:cNvSpPr>
          <p:nvPr>
            <p:ph idx="1"/>
          </p:nvPr>
        </p:nvSpPr>
        <p:spPr/>
        <p:txBody>
          <a:bodyPr>
            <a:normAutofit/>
          </a:bodyPr>
          <a:lstStyle/>
          <a:p>
            <a:pPr marL="0" indent="0">
              <a:buNone/>
            </a:pPr>
            <a:r>
              <a:rPr lang="en-US" dirty="0">
                <a:latin typeface="Times New Roman" panose="02020603050405020304" pitchFamily="18" charset="0"/>
                <a:cs typeface="Times New Roman" panose="02020603050405020304" pitchFamily="18" charset="0"/>
              </a:rPr>
              <a:t>Abouzakhar</a:t>
            </a:r>
            <a:r>
              <a:rPr lang="en-US" dirty="0">
                <a:latin typeface="Times New Roman" panose="02020603050405020304" pitchFamily="18" charset="0"/>
                <a:cs typeface="Times New Roman" panose="02020603050405020304" pitchFamily="18" charset="0"/>
              </a:rPr>
              <a:t>, N. S., Jones, A., &amp; </a:t>
            </a:r>
            <a:r>
              <a:rPr lang="en-US" dirty="0">
                <a:latin typeface="Times New Roman" panose="02020603050405020304" pitchFamily="18" charset="0"/>
                <a:cs typeface="Times New Roman" panose="02020603050405020304" pitchFamily="18" charset="0"/>
              </a:rPr>
              <a:t>Angelopoulou</a:t>
            </a:r>
            <a:r>
              <a:rPr lang="en-US" dirty="0">
                <a:latin typeface="Times New Roman" panose="02020603050405020304" pitchFamily="18" charset="0"/>
                <a:cs typeface="Times New Roman" panose="02020603050405020304" pitchFamily="18" charset="0"/>
              </a:rPr>
              <a:t>, O. (2017, June). Internet of things security: </a:t>
            </a:r>
            <a:r>
              <a:rPr lang="en-US" dirty="0" smtClean="0">
                <a:latin typeface="Times New Roman" panose="02020603050405020304" pitchFamily="18" charset="0"/>
                <a:cs typeface="Times New Roman" panose="02020603050405020304" pitchFamily="18" charset="0"/>
              </a:rPr>
              <a:t>	A </a:t>
            </a:r>
            <a:r>
              <a:rPr lang="en-US" dirty="0">
                <a:latin typeface="Times New Roman" panose="02020603050405020304" pitchFamily="18" charset="0"/>
                <a:cs typeface="Times New Roman" panose="02020603050405020304" pitchFamily="18" charset="0"/>
              </a:rPr>
              <a:t>review of risks and threats to healthcare sector. In </a:t>
            </a:r>
            <a:r>
              <a:rPr lang="en-US" i="1" dirty="0">
                <a:latin typeface="Times New Roman" panose="02020603050405020304" pitchFamily="18" charset="0"/>
                <a:cs typeface="Times New Roman" panose="02020603050405020304" pitchFamily="18" charset="0"/>
              </a:rPr>
              <a:t>2017 IEEE International </a:t>
            </a:r>
            <a:r>
              <a:rPr lang="en-US" i="1" dirty="0" smtClean="0">
                <a:latin typeface="Times New Roman" panose="02020603050405020304" pitchFamily="18" charset="0"/>
                <a:cs typeface="Times New Roman" panose="02020603050405020304" pitchFamily="18" charset="0"/>
              </a:rPr>
              <a:t>	Conference </a:t>
            </a:r>
            <a:r>
              <a:rPr lang="en-US" i="1" dirty="0">
                <a:latin typeface="Times New Roman" panose="02020603050405020304" pitchFamily="18" charset="0"/>
                <a:cs typeface="Times New Roman" panose="02020603050405020304" pitchFamily="18" charset="0"/>
              </a:rPr>
              <a:t>on Internet of Things (</a:t>
            </a:r>
            <a:r>
              <a:rPr lang="en-US" i="1" dirty="0">
                <a:latin typeface="Times New Roman" panose="02020603050405020304" pitchFamily="18" charset="0"/>
                <a:cs typeface="Times New Roman" panose="02020603050405020304" pitchFamily="18" charset="0"/>
              </a:rPr>
              <a:t>iThings</a:t>
            </a:r>
            <a:r>
              <a:rPr lang="en-US" i="1" dirty="0">
                <a:latin typeface="Times New Roman" panose="02020603050405020304" pitchFamily="18" charset="0"/>
                <a:cs typeface="Times New Roman" panose="02020603050405020304" pitchFamily="18" charset="0"/>
              </a:rPr>
              <a:t>) and IEEE Green Computing and </a:t>
            </a:r>
            <a:r>
              <a:rPr lang="en-US" i="1" dirty="0" smtClean="0">
                <a:latin typeface="Times New Roman" panose="02020603050405020304" pitchFamily="18" charset="0"/>
                <a:cs typeface="Times New Roman" panose="02020603050405020304" pitchFamily="18" charset="0"/>
              </a:rPr>
              <a:t>	Communications </a:t>
            </a:r>
            <a:r>
              <a:rPr lang="en-US" i="1"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GreenCom</a:t>
            </a:r>
            <a:r>
              <a:rPr lang="en-US" i="1" dirty="0">
                <a:latin typeface="Times New Roman" panose="02020603050405020304" pitchFamily="18" charset="0"/>
                <a:cs typeface="Times New Roman" panose="02020603050405020304" pitchFamily="18" charset="0"/>
              </a:rPr>
              <a:t>) and IEEE Cyber, Physical and Social Computing </a:t>
            </a:r>
            <a:r>
              <a:rPr lang="en-US" i="1" dirty="0" smtClean="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CPSCom</a:t>
            </a:r>
            <a:r>
              <a:rPr lang="en-US" i="1" dirty="0">
                <a:latin typeface="Times New Roman" panose="02020603050405020304" pitchFamily="18" charset="0"/>
                <a:cs typeface="Times New Roman" panose="02020603050405020304" pitchFamily="18" charset="0"/>
              </a:rPr>
              <a:t>) and IEEE Smart Data (</a:t>
            </a:r>
            <a:r>
              <a:rPr lang="en-US" i="1" dirty="0">
                <a:latin typeface="Times New Roman" panose="02020603050405020304" pitchFamily="18" charset="0"/>
                <a:cs typeface="Times New Roman" panose="02020603050405020304" pitchFamily="18" charset="0"/>
              </a:rPr>
              <a:t>SmartData</a:t>
            </a:r>
            <a:r>
              <a:rPr lang="en-US" i="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(pp. 373-378). IEEE.</a:t>
            </a:r>
          </a:p>
          <a:p>
            <a:pPr marL="0" indent="0">
              <a:buNone/>
            </a:pPr>
            <a:r>
              <a:rPr lang="en-US" dirty="0">
                <a:latin typeface="Times New Roman" panose="02020603050405020304" pitchFamily="18" charset="0"/>
                <a:cs typeface="Times New Roman" panose="02020603050405020304" pitchFamily="18" charset="0"/>
              </a:rPr>
              <a:t>Papp, D., Ma, Z., &amp; </a:t>
            </a:r>
            <a:r>
              <a:rPr lang="en-US" dirty="0">
                <a:latin typeface="Times New Roman" panose="02020603050405020304" pitchFamily="18" charset="0"/>
                <a:cs typeface="Times New Roman" panose="02020603050405020304" pitchFamily="18" charset="0"/>
              </a:rPr>
              <a:t>Buttyan</a:t>
            </a:r>
            <a:r>
              <a:rPr lang="en-US" dirty="0">
                <a:latin typeface="Times New Roman" panose="02020603050405020304" pitchFamily="18" charset="0"/>
                <a:cs typeface="Times New Roman" panose="02020603050405020304" pitchFamily="18" charset="0"/>
              </a:rPr>
              <a:t>, L. (2015, July). Embedded systems security: Threats, </a:t>
            </a:r>
            <a:r>
              <a:rPr lang="en-US" dirty="0" smtClean="0">
                <a:latin typeface="Times New Roman" panose="02020603050405020304" pitchFamily="18" charset="0"/>
                <a:cs typeface="Times New Roman" panose="02020603050405020304" pitchFamily="18" charset="0"/>
              </a:rPr>
              <a:t>	vulnerabilities</a:t>
            </a:r>
            <a:r>
              <a:rPr lang="en-US" dirty="0">
                <a:latin typeface="Times New Roman" panose="02020603050405020304" pitchFamily="18" charset="0"/>
                <a:cs typeface="Times New Roman" panose="02020603050405020304" pitchFamily="18" charset="0"/>
              </a:rPr>
              <a:t>, and attack taxonomy. In </a:t>
            </a:r>
            <a:r>
              <a:rPr lang="en-US" i="1" dirty="0">
                <a:latin typeface="Times New Roman" panose="02020603050405020304" pitchFamily="18" charset="0"/>
                <a:cs typeface="Times New Roman" panose="02020603050405020304" pitchFamily="18" charset="0"/>
              </a:rPr>
              <a:t>2015 13th Annual Conference on Privacy, </a:t>
            </a:r>
            <a:r>
              <a:rPr lang="en-US" i="1" dirty="0" smtClean="0">
                <a:latin typeface="Times New Roman" panose="02020603050405020304" pitchFamily="18" charset="0"/>
                <a:cs typeface="Times New Roman" panose="02020603050405020304" pitchFamily="18" charset="0"/>
              </a:rPr>
              <a:t>	Security </a:t>
            </a:r>
            <a:r>
              <a:rPr lang="en-US" i="1" dirty="0">
                <a:latin typeface="Times New Roman" panose="02020603050405020304" pitchFamily="18" charset="0"/>
                <a:cs typeface="Times New Roman" panose="02020603050405020304" pitchFamily="18" charset="0"/>
              </a:rPr>
              <a:t>and Trust (PST)</a:t>
            </a:r>
            <a:r>
              <a:rPr lang="en-US" dirty="0">
                <a:latin typeface="Times New Roman" panose="02020603050405020304" pitchFamily="18" charset="0"/>
                <a:cs typeface="Times New Roman" panose="02020603050405020304" pitchFamily="18" charset="0"/>
              </a:rPr>
              <a:t> (pp. 145-152). IEEE.</a:t>
            </a:r>
          </a:p>
          <a:p>
            <a:pPr marL="0" indent="0">
              <a:buNone/>
            </a:pPr>
            <a:r>
              <a:rPr lang="en-US" dirty="0">
                <a:latin typeface="Times New Roman" panose="02020603050405020304" pitchFamily="18" charset="0"/>
                <a:cs typeface="Times New Roman" panose="02020603050405020304" pitchFamily="18" charset="0"/>
              </a:rPr>
              <a:t>Singh, S. N., </a:t>
            </a:r>
            <a:r>
              <a:rPr lang="en-US" dirty="0">
                <a:latin typeface="Times New Roman" panose="02020603050405020304" pitchFamily="18" charset="0"/>
                <a:cs typeface="Times New Roman" panose="02020603050405020304" pitchFamily="18" charset="0"/>
              </a:rPr>
              <a:t>Kakkera</a:t>
            </a:r>
            <a:r>
              <a:rPr lang="en-US" dirty="0">
                <a:latin typeface="Times New Roman" panose="02020603050405020304" pitchFamily="18" charset="0"/>
                <a:cs typeface="Times New Roman" panose="02020603050405020304" pitchFamily="18" charset="0"/>
              </a:rPr>
              <a:t>, S., </a:t>
            </a:r>
            <a:r>
              <a:rPr lang="en-US" dirty="0">
                <a:latin typeface="Times New Roman" panose="02020603050405020304" pitchFamily="18" charset="0"/>
                <a:cs typeface="Times New Roman" panose="02020603050405020304" pitchFamily="18" charset="0"/>
              </a:rPr>
              <a:t>Kiu</a:t>
            </a:r>
            <a:r>
              <a:rPr lang="en-US" dirty="0">
                <a:latin typeface="Times New Roman" panose="02020603050405020304" pitchFamily="18" charset="0"/>
                <a:cs typeface="Times New Roman" panose="02020603050405020304" pitchFamily="18" charset="0"/>
              </a:rPr>
              <a:t>, L. I., &amp; </a:t>
            </a:r>
            <a:r>
              <a:rPr lang="en-US" dirty="0">
                <a:latin typeface="Times New Roman" panose="02020603050405020304" pitchFamily="18" charset="0"/>
                <a:cs typeface="Times New Roman" panose="02020603050405020304" pitchFamily="18" charset="0"/>
              </a:rPr>
              <a:t>Sakala</a:t>
            </a:r>
            <a:r>
              <a:rPr lang="en-US" dirty="0">
                <a:latin typeface="Times New Roman" panose="02020603050405020304" pitchFamily="18" charset="0"/>
                <a:cs typeface="Times New Roman" panose="02020603050405020304" pitchFamily="18" charset="0"/>
              </a:rPr>
              <a:t>, P. (2016). </a:t>
            </a:r>
            <a:r>
              <a:rPr lang="en-US" i="1" dirty="0">
                <a:latin typeface="Times New Roman" panose="02020603050405020304" pitchFamily="18" charset="0"/>
                <a:cs typeface="Times New Roman" panose="02020603050405020304" pitchFamily="18" charset="0"/>
              </a:rPr>
              <a:t>U.S. Patent No. 9,324,119</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Washington</a:t>
            </a:r>
            <a:r>
              <a:rPr lang="en-US" dirty="0">
                <a:latin typeface="Times New Roman" panose="02020603050405020304" pitchFamily="18" charset="0"/>
                <a:cs typeface="Times New Roman" panose="02020603050405020304" pitchFamily="18" charset="0"/>
              </a:rPr>
              <a:t>, DC: U.S. Patent and Trademark Office.</a:t>
            </a:r>
          </a:p>
          <a:p>
            <a:endParaRPr lang="en-US" dirty="0"/>
          </a:p>
        </p:txBody>
      </p:sp>
    </p:spTree>
    <p:extLst>
      <p:ext uri="{BB962C8B-B14F-4D97-AF65-F5344CB8AC3E}">
        <p14:creationId xmlns:p14="http://schemas.microsoft.com/office/powerpoint/2010/main" val="2086145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9564AB-ACD2-4E6E-8355-37C5320AD54A}"/>
              </a:ext>
            </a:extLst>
          </p:cNvPr>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continuation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99F8C6C-3421-4EEF-ABAA-1389EE38929D}"/>
              </a:ext>
            </a:extLst>
          </p:cNvPr>
          <p:cNvSpPr>
            <a:spLocks noGrp="1"/>
          </p:cNvSpPr>
          <p:nvPr>
            <p:ph idx="1"/>
          </p:nvPr>
        </p:nvSpPr>
        <p:spPr/>
        <p:txBody>
          <a:bodyPr>
            <a:normAutofit/>
          </a:bodyPr>
          <a:lstStyle/>
          <a:p>
            <a:pPr marL="0" indent="0">
              <a:buNone/>
            </a:pPr>
            <a:r>
              <a:rPr lang="en-US" dirty="0">
                <a:latin typeface="Times New Roman" panose="02020603050405020304" pitchFamily="18" charset="0"/>
                <a:cs typeface="Times New Roman" panose="02020603050405020304" pitchFamily="18" charset="0"/>
              </a:rPr>
              <a:t>Sundaravadivel</a:t>
            </a:r>
            <a:r>
              <a:rPr lang="en-US" dirty="0">
                <a:latin typeface="Times New Roman" panose="02020603050405020304" pitchFamily="18" charset="0"/>
                <a:cs typeface="Times New Roman" panose="02020603050405020304" pitchFamily="18" charset="0"/>
              </a:rPr>
              <a:t>, P., </a:t>
            </a:r>
            <a:r>
              <a:rPr lang="en-US" dirty="0">
                <a:latin typeface="Times New Roman" panose="02020603050405020304" pitchFamily="18" charset="0"/>
                <a:cs typeface="Times New Roman" panose="02020603050405020304" pitchFamily="18" charset="0"/>
              </a:rPr>
              <a:t>Kougianos</a:t>
            </a:r>
            <a:r>
              <a:rPr lang="en-US" dirty="0">
                <a:latin typeface="Times New Roman" panose="02020603050405020304" pitchFamily="18" charset="0"/>
                <a:cs typeface="Times New Roman" panose="02020603050405020304" pitchFamily="18" charset="0"/>
              </a:rPr>
              <a:t>, E., Mohanty, S. P., &amp; </a:t>
            </a:r>
            <a:r>
              <a:rPr lang="en-US" dirty="0">
                <a:latin typeface="Times New Roman" panose="02020603050405020304" pitchFamily="18" charset="0"/>
                <a:cs typeface="Times New Roman" panose="02020603050405020304" pitchFamily="18" charset="0"/>
              </a:rPr>
              <a:t>Ganapathiraju</a:t>
            </a:r>
            <a:r>
              <a:rPr lang="en-US" dirty="0">
                <a:latin typeface="Times New Roman" panose="02020603050405020304" pitchFamily="18" charset="0"/>
                <a:cs typeface="Times New Roman" panose="02020603050405020304" pitchFamily="18" charset="0"/>
              </a:rPr>
              <a:t>, M. K. (2017). </a:t>
            </a:r>
            <a:r>
              <a:rPr lang="en-US" dirty="0" smtClean="0">
                <a:latin typeface="Times New Roman" panose="02020603050405020304" pitchFamily="18" charset="0"/>
                <a:cs typeface="Times New Roman" panose="02020603050405020304" pitchFamily="18" charset="0"/>
              </a:rPr>
              <a:t>	Everything </a:t>
            </a:r>
            <a:r>
              <a:rPr lang="en-US" dirty="0">
                <a:latin typeface="Times New Roman" panose="02020603050405020304" pitchFamily="18" charset="0"/>
                <a:cs typeface="Times New Roman" panose="02020603050405020304" pitchFamily="18" charset="0"/>
              </a:rPr>
              <a:t>you wanted to know about smart health care: Evaluating the different </a:t>
            </a:r>
            <a:r>
              <a:rPr lang="en-US" dirty="0" smtClean="0">
                <a:latin typeface="Times New Roman" panose="02020603050405020304" pitchFamily="18" charset="0"/>
                <a:cs typeface="Times New Roman" panose="02020603050405020304" pitchFamily="18" charset="0"/>
              </a:rPr>
              <a:t>	technologies </a:t>
            </a:r>
            <a:r>
              <a:rPr lang="en-US" dirty="0">
                <a:latin typeface="Times New Roman" panose="02020603050405020304" pitchFamily="18" charset="0"/>
                <a:cs typeface="Times New Roman" panose="02020603050405020304" pitchFamily="18" charset="0"/>
              </a:rPr>
              <a:t>and components of the Internet of Things for better health. </a:t>
            </a:r>
            <a:r>
              <a:rPr lang="en-US" i="1" dirty="0">
                <a:latin typeface="Times New Roman" panose="02020603050405020304" pitchFamily="18" charset="0"/>
                <a:cs typeface="Times New Roman" panose="02020603050405020304" pitchFamily="18" charset="0"/>
              </a:rPr>
              <a:t>IEEE </a:t>
            </a:r>
            <a:r>
              <a:rPr lang="en-US" i="1" dirty="0" smtClean="0">
                <a:latin typeface="Times New Roman" panose="02020603050405020304" pitchFamily="18" charset="0"/>
                <a:cs typeface="Times New Roman" panose="02020603050405020304" pitchFamily="18" charset="0"/>
              </a:rPr>
              <a:t>	Consumer </a:t>
            </a:r>
            <a:r>
              <a:rPr lang="en-US" i="1" dirty="0">
                <a:latin typeface="Times New Roman" panose="02020603050405020304" pitchFamily="18" charset="0"/>
                <a:cs typeface="Times New Roman" panose="02020603050405020304" pitchFamily="18" charset="0"/>
              </a:rPr>
              <a:t>Electronics Magazine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7</a:t>
            </a:r>
            <a:r>
              <a:rPr lang="en-US" dirty="0">
                <a:latin typeface="Times New Roman" panose="02020603050405020304" pitchFamily="18" charset="0"/>
                <a:cs typeface="Times New Roman" panose="02020603050405020304" pitchFamily="18" charset="0"/>
              </a:rPr>
              <a:t>(1), 18-28.</a:t>
            </a:r>
          </a:p>
          <a:p>
            <a:pPr marL="0" indent="0">
              <a:buNone/>
            </a:pPr>
            <a:r>
              <a:rPr lang="en-US" dirty="0">
                <a:latin typeface="Times New Roman" panose="02020603050405020304" pitchFamily="18" charset="0"/>
                <a:cs typeface="Times New Roman" panose="02020603050405020304" pitchFamily="18" charset="0"/>
              </a:rPr>
              <a:t>Walsh, P. F., &amp; Miller, S. (2016). Rethinking ‘Five Eyes’ security intelligence collection </a:t>
            </a:r>
            <a:r>
              <a:rPr lang="en-US" dirty="0" smtClean="0">
                <a:latin typeface="Times New Roman" panose="02020603050405020304" pitchFamily="18" charset="0"/>
                <a:cs typeface="Times New Roman" panose="02020603050405020304" pitchFamily="18" charset="0"/>
              </a:rPr>
              <a:t>	policies </a:t>
            </a:r>
            <a:r>
              <a:rPr lang="en-US" dirty="0">
                <a:latin typeface="Times New Roman" panose="02020603050405020304" pitchFamily="18" charset="0"/>
                <a:cs typeface="Times New Roman" panose="02020603050405020304" pitchFamily="18" charset="0"/>
              </a:rPr>
              <a:t>and practice post Snowden. </a:t>
            </a:r>
            <a:r>
              <a:rPr lang="en-US" i="1" dirty="0">
                <a:latin typeface="Times New Roman" panose="02020603050405020304" pitchFamily="18" charset="0"/>
                <a:cs typeface="Times New Roman" panose="02020603050405020304" pitchFamily="18" charset="0"/>
              </a:rPr>
              <a:t>Intelligence and National Security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31</a:t>
            </a:r>
            <a:r>
              <a:rPr lang="en-US" dirty="0">
                <a:latin typeface="Times New Roman" panose="02020603050405020304" pitchFamily="18" charset="0"/>
                <a:cs typeface="Times New Roman" panose="02020603050405020304" pitchFamily="18" charset="0"/>
              </a:rPr>
              <a:t>(3), </a:t>
            </a:r>
            <a:r>
              <a:rPr lang="en-US" dirty="0" smtClean="0">
                <a:latin typeface="Times New Roman" panose="02020603050405020304" pitchFamily="18" charset="0"/>
                <a:cs typeface="Times New Roman" panose="02020603050405020304" pitchFamily="18" charset="0"/>
              </a:rPr>
              <a:t>345-	368</a:t>
            </a:r>
            <a:r>
              <a:rPr lang="en-US"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Zang, Y., Zhang, F., Di, C. A., &amp; Zhu, D. (2015). Advances of flexible pressure sensors </a:t>
            </a:r>
            <a:r>
              <a:rPr lang="en-US" dirty="0" smtClean="0">
                <a:latin typeface="Times New Roman" panose="02020603050405020304" pitchFamily="18" charset="0"/>
                <a:cs typeface="Times New Roman" panose="02020603050405020304" pitchFamily="18" charset="0"/>
              </a:rPr>
              <a:t>	toward </a:t>
            </a:r>
            <a:r>
              <a:rPr lang="en-US" dirty="0">
                <a:latin typeface="Times New Roman" panose="02020603050405020304" pitchFamily="18" charset="0"/>
                <a:cs typeface="Times New Roman" panose="02020603050405020304" pitchFamily="18" charset="0"/>
              </a:rPr>
              <a:t>artificial intelligence and health care applications. </a:t>
            </a:r>
            <a:r>
              <a:rPr lang="en-US" i="1" dirty="0">
                <a:latin typeface="Times New Roman" panose="02020603050405020304" pitchFamily="18" charset="0"/>
                <a:cs typeface="Times New Roman" panose="02020603050405020304" pitchFamily="18" charset="0"/>
              </a:rPr>
              <a:t>Materials Horizons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(2), </a:t>
            </a:r>
            <a:r>
              <a:rPr lang="en-US" dirty="0" smtClean="0">
                <a:latin typeface="Times New Roman" panose="02020603050405020304" pitchFamily="18" charset="0"/>
                <a:cs typeface="Times New Roman" panose="02020603050405020304" pitchFamily="18" charset="0"/>
              </a:rPr>
              <a:t>	140-156</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05611824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393</TotalTime>
  <Words>1598</Words>
  <Application>Microsoft Office PowerPoint</Application>
  <PresentationFormat>Custom</PresentationFormat>
  <Paragraphs>80</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Components of Security Intelligence</vt:lpstr>
      <vt:lpstr>Introduction</vt:lpstr>
      <vt:lpstr>Security Intelligence Principles </vt:lpstr>
      <vt:lpstr>Security Intelligence Principles </vt:lpstr>
      <vt:lpstr>Components of Security Intelligence </vt:lpstr>
      <vt:lpstr>Elements of Security Intelligence </vt:lpstr>
      <vt:lpstr>Reasons for Healthcare Being A Target To Threat </vt:lpstr>
      <vt:lpstr>Benefits of Security Intelligence </vt:lpstr>
      <vt:lpstr>Mitigation of Risks </vt:lpstr>
      <vt:lpstr>Top Threats </vt:lpstr>
      <vt:lpstr>Conclusion </vt:lpstr>
      <vt:lpstr>References </vt:lpstr>
      <vt:lpstr>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Components of security intelligence</dc:title>
  <dc:creator>ROBERT</dc:creator>
  <cp:lastModifiedBy>User</cp:lastModifiedBy>
  <cp:revision>11</cp:revision>
  <dcterms:created xsi:type="dcterms:W3CDTF">2020-03-13T06:17:49Z</dcterms:created>
  <dcterms:modified xsi:type="dcterms:W3CDTF">2020-03-13T14:23:22Z</dcterms:modified>
</cp:coreProperties>
</file>